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67" r:id="rId2"/>
    <p:sldId id="280" r:id="rId3"/>
    <p:sldId id="281" r:id="rId4"/>
    <p:sldId id="278" r:id="rId5"/>
    <p:sldId id="282" r:id="rId6"/>
    <p:sldId id="271" r:id="rId7"/>
    <p:sldId id="283" r:id="rId8"/>
    <p:sldId id="286" r:id="rId9"/>
    <p:sldId id="284" r:id="rId10"/>
    <p:sldId id="269" r:id="rId11"/>
    <p:sldId id="285" r:id="rId12"/>
    <p:sldId id="277" r:id="rId13"/>
    <p:sldId id="287" r:id="rId14"/>
    <p:sldId id="266" r:id="rId1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CE3"/>
    <a:srgbClr val="DE9008"/>
    <a:srgbClr val="1E662F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4" autoAdjust="0"/>
    <p:restoredTop sz="95647" autoAdjust="0"/>
  </p:normalViewPr>
  <p:slideViewPr>
    <p:cSldViewPr snapToGrid="0">
      <p:cViewPr varScale="1">
        <p:scale>
          <a:sx n="101" d="100"/>
          <a:sy n="101" d="100"/>
        </p:scale>
        <p:origin x="12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223EB-7C43-4169-BCAF-6E6C22984B46}" type="datetimeFigureOut">
              <a:rPr lang="bg-BG" smtClean="0"/>
              <a:t>19.8.2022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8376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C107F-94D8-49B0-BACB-43BBCCAFEB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8834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C107F-94D8-49B0-BACB-43BBCCAFEB5C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801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C107F-94D8-49B0-BACB-43BBCCAFEB5C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2923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9189" y="2021622"/>
            <a:ext cx="10311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200" b="1" dirty="0" smtClean="0"/>
              <a:t>Министерство </a:t>
            </a:r>
            <a:r>
              <a:rPr lang="bg-BG" sz="3200" b="1" dirty="0"/>
              <a:t>на регионалното развитие и благоустройството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8" y="431374"/>
            <a:ext cx="1864429" cy="1590248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368136" y="4310742"/>
            <a:ext cx="11365155" cy="117871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2800" b="1" dirty="0" smtClean="0"/>
              <a:t>Политики на служебното правителство в сферата на</a:t>
            </a:r>
            <a:endParaRPr lang="en-US" sz="2800" b="1" dirty="0" smtClean="0"/>
          </a:p>
          <a:p>
            <a:pPr marL="0" indent="0" algn="ctr">
              <a:buNone/>
            </a:pPr>
            <a:r>
              <a:rPr lang="bg-BG" sz="2800" b="1" dirty="0" smtClean="0"/>
              <a:t>Регионалното развитие и благоустройството </a:t>
            </a:r>
            <a:endParaRPr lang="en-US" sz="2800" b="1" dirty="0" smtClean="0"/>
          </a:p>
          <a:p>
            <a:pPr marL="0" indent="0" algn="ctr">
              <a:buNone/>
            </a:pPr>
            <a:endParaRPr lang="bg-BG" sz="2800" b="1" dirty="0"/>
          </a:p>
          <a:p>
            <a:pPr algn="ctr"/>
            <a:endParaRPr lang="bg-BG" sz="2800" b="1" dirty="0" smtClean="0"/>
          </a:p>
          <a:p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5159283" y="6332025"/>
            <a:ext cx="178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Август 2022г</a:t>
            </a:r>
            <a:r>
              <a:rPr lang="bg-BG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78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33850" y="5429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400051" y="1724025"/>
            <a:ext cx="342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dirty="0" smtClean="0"/>
              <a:t>	Липсва </a:t>
            </a:r>
            <a:r>
              <a:rPr lang="bg-BG" dirty="0"/>
              <a:t>стратегия за развитие на скоростните пътища и </a:t>
            </a:r>
            <a:r>
              <a:rPr lang="bg-BG" dirty="0" smtClean="0"/>
              <a:t>магистрали.</a:t>
            </a:r>
          </a:p>
          <a:p>
            <a:pPr algn="just"/>
            <a:endParaRPr lang="bg-BG" dirty="0"/>
          </a:p>
          <a:p>
            <a:pPr algn="just"/>
            <a:r>
              <a:rPr lang="bg-BG" dirty="0" smtClean="0"/>
              <a:t> 	Предходното служебно </a:t>
            </a:r>
          </a:p>
          <a:p>
            <a:pPr algn="just"/>
            <a:r>
              <a:rPr lang="bg-BG" dirty="0" smtClean="0"/>
              <a:t>правителство започна работа по определени направления за бъдещи ключови трасета. </a:t>
            </a:r>
          </a:p>
          <a:p>
            <a:pPr algn="just"/>
            <a:endParaRPr lang="bg-BG" dirty="0" smtClean="0"/>
          </a:p>
          <a:p>
            <a:pPr algn="just"/>
            <a:r>
              <a:rPr lang="bg-BG" dirty="0"/>
              <a:t>	</a:t>
            </a:r>
            <a:r>
              <a:rPr lang="bg-BG" dirty="0" smtClean="0"/>
              <a:t>Този процес следва да бъде продължен. </a:t>
            </a:r>
            <a:endParaRPr lang="bg-BG" dirty="0"/>
          </a:p>
        </p:txBody>
      </p:sp>
      <p:sp>
        <p:nvSpPr>
          <p:cNvPr id="31" name="TextBox 30"/>
          <p:cNvSpPr txBox="1"/>
          <p:nvPr/>
        </p:nvSpPr>
        <p:spPr>
          <a:xfrm>
            <a:off x="1467415" y="250537"/>
            <a:ext cx="942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на Републиканската пътна мрежа</a:t>
            </a:r>
            <a:endParaRPr lang="bg-BG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1" y="1007702"/>
            <a:ext cx="7531068" cy="53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9850" y="209550"/>
            <a:ext cx="6898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 smtClean="0">
                <a:solidFill>
                  <a:srgbClr val="119C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Водоснабдяване и канализация</a:t>
            </a:r>
            <a:endParaRPr lang="bg-BG" sz="3200" b="1" dirty="0">
              <a:solidFill>
                <a:srgbClr val="119C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7325" y="933821"/>
            <a:ext cx="8848725" cy="4150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SzPct val="140000"/>
              <a:buFont typeface="Wingdings" panose="05000000000000000000" pitchFamily="2" charset="2"/>
              <a:buChar char="ü"/>
            </a:pPr>
            <a:r>
              <a:rPr lang="bg-BG" sz="2000" dirty="0"/>
              <a:t>Внедряване на мерки за енергийна ефективност за намаляване потреблението на ел. енергия;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SzPct val="140000"/>
              <a:buFont typeface="Wingdings" panose="05000000000000000000" pitchFamily="2" charset="2"/>
              <a:buChar char="ü"/>
            </a:pPr>
            <a:r>
              <a:rPr lang="bg-BG" sz="2000" dirty="0"/>
              <a:t>Ускоряване на процеса по проектиране и изграждане на фотоволтаични електроцентрали за собствени нужди</a:t>
            </a:r>
            <a:r>
              <a:rPr lang="bg-BG" sz="2000" dirty="0" smtClean="0"/>
              <a:t>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SzPct val="140000"/>
              <a:buFont typeface="Wingdings" panose="05000000000000000000" pitchFamily="2" charset="2"/>
              <a:buChar char="ü"/>
            </a:pPr>
            <a:r>
              <a:rPr lang="bg-BG" sz="2000" dirty="0" smtClean="0"/>
              <a:t>Създаване на условия за постигане на социално поносима цена на водата;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SzPct val="140000"/>
              <a:buFont typeface="Wingdings" panose="05000000000000000000" pitchFamily="2" charset="2"/>
              <a:buChar char="ü"/>
            </a:pPr>
            <a:r>
              <a:rPr lang="bg-BG" sz="2000" dirty="0" smtClean="0"/>
              <a:t>Рехабилитация на съществуващата ВиК мрежа;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2000" dirty="0" err="1"/>
              <a:t>Продължаване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работата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нов</a:t>
            </a:r>
            <a:r>
              <a:rPr lang="en-US" sz="2000" dirty="0"/>
              <a:t> </a:t>
            </a:r>
            <a:r>
              <a:rPr lang="en-US" sz="2000" dirty="0" err="1"/>
              <a:t>Закон</a:t>
            </a:r>
            <a:r>
              <a:rPr lang="en-US" sz="2000" dirty="0"/>
              <a:t> за </a:t>
            </a:r>
            <a:r>
              <a:rPr lang="en-US" sz="2000" dirty="0" err="1"/>
              <a:t>водите</a:t>
            </a:r>
            <a:r>
              <a:rPr lang="en-US" sz="2000" dirty="0"/>
              <a:t> </a:t>
            </a:r>
            <a:r>
              <a:rPr lang="en-US" sz="2000" dirty="0" smtClean="0"/>
              <a:t>и</a:t>
            </a:r>
            <a:r>
              <a:rPr lang="bg-BG" sz="2000" dirty="0" smtClean="0"/>
              <a:t> останалите </a:t>
            </a:r>
            <a:r>
              <a:rPr lang="en-US" sz="2000" dirty="0" err="1" smtClean="0"/>
              <a:t>актове</a:t>
            </a:r>
            <a:r>
              <a:rPr lang="bg-BG" sz="2000" dirty="0" smtClean="0"/>
              <a:t>,</a:t>
            </a:r>
            <a:r>
              <a:rPr lang="en-US" sz="2000" dirty="0" smtClean="0"/>
              <a:t> </a:t>
            </a:r>
            <a:r>
              <a:rPr lang="en-US" sz="2000" dirty="0" err="1"/>
              <a:t>предвидени</a:t>
            </a:r>
            <a:r>
              <a:rPr lang="en-US" sz="2000" dirty="0"/>
              <a:t> в </a:t>
            </a:r>
            <a:r>
              <a:rPr lang="en-US" sz="2000" dirty="0" err="1" smtClean="0"/>
              <a:t>План</a:t>
            </a:r>
            <a:r>
              <a:rPr lang="bg-BG" sz="2000" dirty="0" smtClean="0"/>
              <a:t>а</a:t>
            </a:r>
            <a:r>
              <a:rPr lang="en-US" sz="2000" dirty="0" smtClean="0"/>
              <a:t> </a:t>
            </a:r>
            <a:r>
              <a:rPr lang="bg-BG" sz="2000" dirty="0"/>
              <a:t>з</a:t>
            </a:r>
            <a:r>
              <a:rPr lang="en-US" sz="2000" dirty="0"/>
              <a:t>а </a:t>
            </a:r>
            <a:r>
              <a:rPr lang="en-US" sz="2000" dirty="0" err="1"/>
              <a:t>възстановяване</a:t>
            </a:r>
            <a:r>
              <a:rPr lang="bg-BG" sz="2000" dirty="0"/>
              <a:t> и развитие на </a:t>
            </a:r>
            <a:r>
              <a:rPr lang="bg-BG" sz="2000" dirty="0" smtClean="0"/>
              <a:t>РБ. </a:t>
            </a:r>
            <a:endParaRPr lang="bg-BG" sz="2000" dirty="0"/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bg-B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shade val="80000"/>
                <a:lumMod val="10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40470" y="98949"/>
            <a:ext cx="8616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Правила, норми и контрол във връзка с устройство на територията</a:t>
            </a:r>
            <a:endParaRPr lang="bg-BG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799" y="1724025"/>
            <a:ext cx="1064586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bg-BG" sz="2000" dirty="0"/>
              <a:t>Финализиране на измененията в Наредба </a:t>
            </a:r>
            <a:r>
              <a:rPr lang="bg-BG" sz="2000" dirty="0" smtClean="0"/>
              <a:t>7;</a:t>
            </a:r>
          </a:p>
          <a:p>
            <a:pPr algn="just"/>
            <a:endParaRPr lang="bg-BG" sz="2000" dirty="0" smtClean="0"/>
          </a:p>
          <a:p>
            <a:pPr algn="just"/>
            <a:r>
              <a:rPr lang="bg-BG" sz="2000" dirty="0" smtClean="0"/>
              <a:t>Изготвяне на предложение за изменение на ЗУТ в частта увеличаване срока на </a:t>
            </a:r>
          </a:p>
          <a:p>
            <a:pPr algn="just"/>
            <a:r>
              <a:rPr lang="bg-BG" sz="2000" dirty="0" smtClean="0"/>
              <a:t>Търпимост, </a:t>
            </a:r>
            <a:r>
              <a:rPr lang="bg-BG" sz="2000" dirty="0" smtClean="0"/>
              <a:t>касаещ инфраструктурни обекти с цел запазване на изграденото </a:t>
            </a:r>
          </a:p>
          <a:p>
            <a:pPr algn="just"/>
            <a:r>
              <a:rPr lang="bg-BG" sz="2000" dirty="0" smtClean="0"/>
              <a:t>незаконно строителство на 4 и 5 лот от АМ „</a:t>
            </a:r>
            <a:r>
              <a:rPr lang="bg-BG" sz="2000" smtClean="0"/>
              <a:t>Хемус</a:t>
            </a:r>
            <a:r>
              <a:rPr lang="bg-BG" sz="2000" smtClean="0"/>
              <a:t>“, </a:t>
            </a:r>
            <a:r>
              <a:rPr lang="bg-BG" sz="2000" dirty="0" smtClean="0"/>
              <a:t>допуснато от управлението </a:t>
            </a:r>
          </a:p>
          <a:p>
            <a:pPr algn="just"/>
            <a:r>
              <a:rPr lang="bg-BG" sz="2000" dirty="0" smtClean="0"/>
              <a:t>на ГЕРБ;</a:t>
            </a:r>
          </a:p>
          <a:p>
            <a:pPr algn="just"/>
            <a:endParaRPr lang="bg-BG" sz="2000" dirty="0" smtClean="0"/>
          </a:p>
          <a:p>
            <a:pPr algn="just"/>
            <a:r>
              <a:rPr lang="bg-BG" sz="2000" dirty="0" smtClean="0"/>
              <a:t>Подготвяне на промени в Закона за етажната собственост във връзка с </a:t>
            </a:r>
            <a:r>
              <a:rPr lang="en-US" sz="2000" dirty="0" err="1"/>
              <a:t>План</a:t>
            </a:r>
            <a:r>
              <a:rPr lang="bg-BG" sz="2000" dirty="0"/>
              <a:t>а</a:t>
            </a:r>
            <a:r>
              <a:rPr lang="en-US" sz="2000" dirty="0"/>
              <a:t> </a:t>
            </a:r>
            <a:endParaRPr lang="bg-BG" sz="2000" dirty="0" smtClean="0"/>
          </a:p>
          <a:p>
            <a:pPr algn="just"/>
            <a:r>
              <a:rPr lang="bg-BG" sz="2000" dirty="0" smtClean="0"/>
              <a:t>з</a:t>
            </a:r>
            <a:r>
              <a:rPr lang="en-US" sz="2000" dirty="0"/>
              <a:t>а </a:t>
            </a:r>
            <a:r>
              <a:rPr lang="en-US" sz="2000" dirty="0" err="1"/>
              <a:t>възстановяване</a:t>
            </a:r>
            <a:r>
              <a:rPr lang="bg-BG" sz="2000" dirty="0"/>
              <a:t> и развитие на </a:t>
            </a:r>
            <a:r>
              <a:rPr lang="bg-BG" sz="2000" dirty="0" smtClean="0"/>
              <a:t>РБ;</a:t>
            </a:r>
          </a:p>
          <a:p>
            <a:pPr algn="just"/>
            <a:endParaRPr lang="bg-BG" sz="2000" dirty="0"/>
          </a:p>
          <a:p>
            <a:pPr algn="just"/>
            <a:endParaRPr lang="bg-BG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76" y="4300013"/>
            <a:ext cx="2763036" cy="2409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6" y="1176167"/>
            <a:ext cx="641313" cy="923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6" y="2265108"/>
            <a:ext cx="641313" cy="9239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5" y="3429100"/>
            <a:ext cx="641313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40470" y="98949"/>
            <a:ext cx="8616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Правила, норми и контрол във връзка с устройство на територията</a:t>
            </a:r>
            <a:endParaRPr lang="bg-BG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0131" y="1950251"/>
            <a:ext cx="3628419" cy="3047604"/>
            <a:chOff x="811262" y="2057400"/>
            <a:chExt cx="4587214" cy="3771898"/>
          </a:xfrm>
        </p:grpSpPr>
        <p:sp>
          <p:nvSpPr>
            <p:cNvPr id="6" name="Flowchart: Extract 5"/>
            <p:cNvSpPr/>
            <p:nvPr/>
          </p:nvSpPr>
          <p:spPr>
            <a:xfrm>
              <a:off x="811262" y="2057400"/>
              <a:ext cx="4587214" cy="3516922"/>
            </a:xfrm>
            <a:prstGeom prst="flowChartExtract">
              <a:avLst/>
            </a:prstGeom>
            <a:solidFill>
              <a:schemeClr val="bg1"/>
            </a:solidFill>
            <a:ln w="3810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5322" y="4000868"/>
              <a:ext cx="2880916" cy="182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Основен  </a:t>
              </a:r>
              <a:endParaRPr lang="bg-BG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bg-BG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ремонт </a:t>
              </a:r>
              <a:endParaRPr lang="bg-BG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bg-BG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56054" y="2409954"/>
              <a:ext cx="787870" cy="1964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9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bg-BG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24872" y="1879212"/>
            <a:ext cx="3291682" cy="3023206"/>
            <a:chOff x="7772399" y="2057400"/>
            <a:chExt cx="4161496" cy="3741702"/>
          </a:xfrm>
        </p:grpSpPr>
        <p:sp>
          <p:nvSpPr>
            <p:cNvPr id="8" name="Flowchart: Extract 7"/>
            <p:cNvSpPr/>
            <p:nvPr/>
          </p:nvSpPr>
          <p:spPr>
            <a:xfrm rot="10800000">
              <a:off x="7772399" y="2057400"/>
              <a:ext cx="4161496" cy="3741702"/>
            </a:xfrm>
            <a:prstGeom prst="flowChartExtract">
              <a:avLst/>
            </a:prstGeom>
            <a:solidFill>
              <a:schemeClr val="bg1"/>
            </a:solidFill>
            <a:ln w="3810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sz="4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04640" y="2145322"/>
              <a:ext cx="2497015" cy="2385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Текущ ремонт </a:t>
              </a:r>
              <a:endParaRPr lang="bg-BG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04332" y="3315787"/>
              <a:ext cx="787870" cy="1964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9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bg-BG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14" y="2298403"/>
            <a:ext cx="1869535" cy="19564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060101" y="5516822"/>
            <a:ext cx="9703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dirty="0" smtClean="0"/>
              <a:t>Подготвяне на изменение в нормативната уредба, в това число ЗУТ, с цел </a:t>
            </a:r>
          </a:p>
          <a:p>
            <a:pPr algn="just"/>
            <a:r>
              <a:rPr lang="bg-BG" sz="2000" dirty="0" smtClean="0"/>
              <a:t>конкретизиране на понятията „текущ“ и „основен“ ремонт така, че да отговарят на съвременните технологии.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21571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512" y="3085605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bg-BG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за вниманието!</a:t>
            </a:r>
            <a:endParaRPr lang="bg-BG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18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7307" y="229683"/>
            <a:ext cx="4705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 кабинет</a:t>
            </a:r>
          </a:p>
        </p:txBody>
      </p:sp>
      <p:sp>
        <p:nvSpPr>
          <p:cNvPr id="6" name="Rectangle 5"/>
          <p:cNvSpPr/>
          <p:nvPr/>
        </p:nvSpPr>
        <p:spPr>
          <a:xfrm>
            <a:off x="424972" y="1387550"/>
            <a:ext cx="29185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/>
              <a:t>Заместник-министър Захари </a:t>
            </a:r>
            <a:r>
              <a:rPr lang="bg-BG" b="1" dirty="0" smtClean="0"/>
              <a:t>Христов</a:t>
            </a:r>
          </a:p>
          <a:p>
            <a:endParaRPr lang="bg-BG" b="1" dirty="0" smtClean="0"/>
          </a:p>
          <a:p>
            <a:pPr marL="285750" indent="-285750">
              <a:buFontTx/>
              <a:buChar char="-"/>
            </a:pPr>
            <a:r>
              <a:rPr lang="bg-BG" dirty="0" smtClean="0"/>
              <a:t>АПИ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Дирекция „Търговски дружества и концесии“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Дирекция „</a:t>
            </a:r>
            <a:r>
              <a:rPr lang="bg-BG" dirty="0" err="1" smtClean="0"/>
              <a:t>Геозащита</a:t>
            </a:r>
            <a:r>
              <a:rPr lang="bg-BG" dirty="0" smtClean="0"/>
              <a:t> и благоустройствени дейности“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Дирекция „Водоснабдяване и канализация“</a:t>
            </a:r>
            <a:endParaRPr lang="bg-BG" dirty="0"/>
          </a:p>
          <a:p>
            <a:endParaRPr lang="bg-BG" b="1" dirty="0"/>
          </a:p>
          <a:p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8" name="Rectangle 7"/>
          <p:cNvSpPr/>
          <p:nvPr/>
        </p:nvSpPr>
        <p:spPr>
          <a:xfrm>
            <a:off x="4093719" y="1398973"/>
            <a:ext cx="331229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/>
              <a:t>Заместник-министър Поля </a:t>
            </a:r>
            <a:r>
              <a:rPr lang="bg-BG" b="1" dirty="0" smtClean="0"/>
              <a:t>Занева-Димитрова</a:t>
            </a:r>
          </a:p>
          <a:p>
            <a:endParaRPr lang="bg-BG" b="1" dirty="0"/>
          </a:p>
          <a:p>
            <a:pPr marL="285750" indent="-285750">
              <a:buFontTx/>
              <a:buChar char="-"/>
            </a:pPr>
            <a:r>
              <a:rPr lang="bg-BG" dirty="0" smtClean="0"/>
              <a:t>ДНСК</a:t>
            </a:r>
            <a:endParaRPr lang="bg-BG" dirty="0"/>
          </a:p>
          <a:p>
            <a:pPr marL="285750" indent="-285750">
              <a:buFontTx/>
              <a:buChar char="-"/>
            </a:pPr>
            <a:r>
              <a:rPr lang="bg-BG" dirty="0" smtClean="0"/>
              <a:t>АГКК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Дирекция „Устройство на територията и административно-териториално устройство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ГРАО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Дирекция „Технически правила и норми“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Дирекция „Държавна собственост“</a:t>
            </a:r>
          </a:p>
        </p:txBody>
      </p:sp>
      <p:sp>
        <p:nvSpPr>
          <p:cNvPr id="9" name="Rectangle 8"/>
          <p:cNvSpPr/>
          <p:nvPr/>
        </p:nvSpPr>
        <p:spPr>
          <a:xfrm>
            <a:off x="8474045" y="1387550"/>
            <a:ext cx="310434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/>
              <a:t>Заместник-министър Десислава </a:t>
            </a:r>
            <a:r>
              <a:rPr lang="bg-BG" b="1" dirty="0" smtClean="0"/>
              <a:t>Георгиева</a:t>
            </a:r>
          </a:p>
          <a:p>
            <a:endParaRPr lang="bg-BG" b="1" dirty="0" smtClean="0"/>
          </a:p>
          <a:p>
            <a:pPr marL="285750" indent="-285750">
              <a:buFontTx/>
              <a:buChar char="-"/>
            </a:pPr>
            <a:r>
              <a:rPr lang="bg-BG" dirty="0" smtClean="0"/>
              <a:t>ГД „Стратегическо планиране и програми за регионално развитие“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Дирекция „Управление на териториалното сътрудничество“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Дирекция „Жилищна политика“</a:t>
            </a:r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7338042" y="5608874"/>
            <a:ext cx="435995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bg-BG" b="1" dirty="0" smtClean="0"/>
          </a:p>
          <a:p>
            <a:r>
              <a:rPr lang="bg-BG" b="1" dirty="0" smtClean="0"/>
              <a:t>  Началник кабинет – Юлия </a:t>
            </a:r>
            <a:r>
              <a:rPr lang="bg-BG" b="1" dirty="0" err="1" smtClean="0"/>
              <a:t>Ивкова</a:t>
            </a:r>
            <a:endParaRPr lang="bg-BG" b="1" dirty="0" smtClean="0"/>
          </a:p>
          <a:p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31484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5988" y="1864163"/>
            <a:ext cx="1042639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5392"/>
              </a:buClr>
              <a:buSzPct val="120000"/>
              <a:buFont typeface="Wingdings" panose="05000000000000000000" pitchFamily="2" charset="2"/>
              <a:buChar char="Ø"/>
            </a:pPr>
            <a:r>
              <a:rPr lang="bg-BG" sz="2400" dirty="0" err="1" smtClean="0"/>
              <a:t>Интерконекторната</a:t>
            </a:r>
            <a:r>
              <a:rPr lang="bg-BG" sz="2400" dirty="0" smtClean="0"/>
              <a:t> </a:t>
            </a:r>
            <a:r>
              <a:rPr lang="bg-BG" sz="2400" dirty="0"/>
              <a:t>връзка </a:t>
            </a:r>
            <a:r>
              <a:rPr lang="bg-BG" sz="2400" dirty="0" smtClean="0"/>
              <a:t>България-Гърция;</a:t>
            </a:r>
          </a:p>
          <a:p>
            <a:pPr marL="342900" indent="-342900">
              <a:buClr>
                <a:srgbClr val="005392"/>
              </a:buClr>
              <a:buSzPct val="120000"/>
              <a:buFont typeface="Wingdings" panose="05000000000000000000" pitchFamily="2" charset="2"/>
              <a:buChar char="Ø"/>
            </a:pPr>
            <a:endParaRPr lang="bg-BG" sz="2400" dirty="0"/>
          </a:p>
          <a:p>
            <a:pPr marL="342900" lvl="0" indent="-342900">
              <a:buClr>
                <a:srgbClr val="005392"/>
              </a:buClr>
              <a:buSzPct val="120000"/>
              <a:buFont typeface="Wingdings" panose="05000000000000000000" pitchFamily="2" charset="2"/>
              <a:buChar char="Ø"/>
            </a:pPr>
            <a:r>
              <a:rPr lang="bg-BG" sz="2400" dirty="0"/>
              <a:t>Планиране, изграждане и поддържане на Републиканската пътна </a:t>
            </a:r>
            <a:r>
              <a:rPr lang="bg-BG" sz="2400" dirty="0" smtClean="0"/>
              <a:t>мрежа;</a:t>
            </a:r>
            <a:endParaRPr lang="bg-BG" sz="2400" dirty="0"/>
          </a:p>
          <a:p>
            <a:pPr marL="342900" indent="-342900">
              <a:buClr>
                <a:srgbClr val="005392"/>
              </a:buClr>
              <a:buSzPct val="120000"/>
              <a:buFont typeface="Wingdings" panose="05000000000000000000" pitchFamily="2" charset="2"/>
              <a:buChar char="Ø"/>
            </a:pPr>
            <a:endParaRPr lang="bg-BG" sz="2400" dirty="0"/>
          </a:p>
          <a:p>
            <a:pPr marL="342900" lvl="0" indent="-342900">
              <a:buClr>
                <a:srgbClr val="005392"/>
              </a:buClr>
              <a:buSzPct val="120000"/>
              <a:buFont typeface="Wingdings" panose="05000000000000000000" pitchFamily="2" charset="2"/>
              <a:buChar char="Ø"/>
            </a:pPr>
            <a:r>
              <a:rPr lang="bg-BG" sz="2400" dirty="0" smtClean="0"/>
              <a:t>ВиК;</a:t>
            </a:r>
            <a:endParaRPr lang="bg-BG" sz="2400" dirty="0"/>
          </a:p>
          <a:p>
            <a:pPr marL="342900" indent="-342900">
              <a:buClr>
                <a:srgbClr val="005392"/>
              </a:buClr>
              <a:buSzPct val="120000"/>
              <a:buFont typeface="Wingdings" panose="05000000000000000000" pitchFamily="2" charset="2"/>
              <a:buChar char="Ø"/>
            </a:pPr>
            <a:endParaRPr lang="bg-BG" sz="2400" dirty="0"/>
          </a:p>
          <a:p>
            <a:pPr marL="342900" lvl="0" indent="-342900">
              <a:buClr>
                <a:srgbClr val="005392"/>
              </a:buClr>
              <a:buSzPct val="120000"/>
              <a:buFont typeface="Wingdings" panose="05000000000000000000" pitchFamily="2" charset="2"/>
              <a:buChar char="Ø"/>
            </a:pPr>
            <a:r>
              <a:rPr lang="bg-BG" sz="2400" dirty="0"/>
              <a:t>Технически </a:t>
            </a:r>
            <a:r>
              <a:rPr lang="bg-BG" sz="2400" dirty="0" smtClean="0"/>
              <a:t>правила, </a:t>
            </a:r>
            <a:r>
              <a:rPr lang="bg-BG" sz="2400" dirty="0"/>
              <a:t>норми и контрол във връзка с Устройство на </a:t>
            </a:r>
            <a:r>
              <a:rPr lang="bg-BG" sz="2400" dirty="0" smtClean="0"/>
              <a:t>територията;</a:t>
            </a:r>
            <a:endParaRPr lang="bg-BG" sz="2400" dirty="0"/>
          </a:p>
          <a:p>
            <a:pPr>
              <a:buSzPct val="120000"/>
            </a:pPr>
            <a:endParaRPr lang="bg-BG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9119" y="586052"/>
            <a:ext cx="4820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Приоритетни сектори</a:t>
            </a:r>
          </a:p>
        </p:txBody>
      </p:sp>
    </p:spTree>
    <p:extLst>
      <p:ext uri="{BB962C8B-B14F-4D97-AF65-F5344CB8AC3E}">
        <p14:creationId xmlns:p14="http://schemas.microsoft.com/office/powerpoint/2010/main" val="311618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4" descr="\\fs1\users$\Diana.Rusanova\Desktop\gas-pipeline-yellow-pipe-and-big-valve-vector-2076955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78" y="952109"/>
            <a:ext cx="4719919" cy="2749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7978" y="517177"/>
            <a:ext cx="9753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Интерконекторната</a:t>
            </a:r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връзка България-Гърция</a:t>
            </a:r>
          </a:p>
        </p:txBody>
      </p:sp>
      <p:sp>
        <p:nvSpPr>
          <p:cNvPr id="1033" name="TextBox 1032"/>
          <p:cNvSpPr txBox="1"/>
          <p:nvPr/>
        </p:nvSpPr>
        <p:spPr>
          <a:xfrm>
            <a:off x="3814813" y="1408260"/>
            <a:ext cx="3182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u="sng" dirty="0" smtClean="0"/>
              <a:t>Кризисен щаб</a:t>
            </a:r>
            <a:endParaRPr lang="bg-BG" sz="2800" b="1" u="sng" dirty="0"/>
          </a:p>
        </p:txBody>
      </p:sp>
      <p:sp>
        <p:nvSpPr>
          <p:cNvPr id="1035" name="TextBox 1034"/>
          <p:cNvSpPr txBox="1"/>
          <p:nvPr/>
        </p:nvSpPr>
        <p:spPr>
          <a:xfrm>
            <a:off x="155575" y="2156118"/>
            <a:ext cx="96168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Председател: </a:t>
            </a:r>
          </a:p>
          <a:p>
            <a:endParaRPr lang="bg-BG" sz="2000" dirty="0"/>
          </a:p>
          <a:p>
            <a:r>
              <a:rPr lang="ru-RU" sz="2000" dirty="0" smtClean="0"/>
              <a:t>Христо </a:t>
            </a:r>
            <a:r>
              <a:rPr lang="ru-RU" sz="2000" dirty="0"/>
              <a:t>Алексиев </a:t>
            </a:r>
            <a:endParaRPr lang="en-US" sz="2000" dirty="0" smtClean="0"/>
          </a:p>
          <a:p>
            <a:r>
              <a:rPr lang="ru-RU" sz="2000" dirty="0" smtClean="0"/>
              <a:t>служебен </a:t>
            </a:r>
            <a:r>
              <a:rPr lang="ru-RU" sz="2000" dirty="0"/>
              <a:t>заместник министър-председател </a:t>
            </a:r>
            <a:endParaRPr lang="en-US" sz="2000" dirty="0" smtClean="0"/>
          </a:p>
          <a:p>
            <a:r>
              <a:rPr lang="ru-RU" sz="2000" dirty="0" smtClean="0"/>
              <a:t>по </a:t>
            </a:r>
            <a:r>
              <a:rPr lang="ru-RU" sz="2000" dirty="0"/>
              <a:t>икономическите политики и служебен </a:t>
            </a:r>
            <a:endParaRPr lang="ru-RU" sz="2000" dirty="0" smtClean="0"/>
          </a:p>
          <a:p>
            <a:r>
              <a:rPr lang="ru-RU" sz="2000" dirty="0" smtClean="0"/>
              <a:t>министър </a:t>
            </a:r>
            <a:r>
              <a:rPr lang="ru-RU" sz="2000" dirty="0"/>
              <a:t>на транспорта и </a:t>
            </a:r>
            <a:r>
              <a:rPr lang="ru-RU" sz="2000" dirty="0" smtClean="0"/>
              <a:t>съобщенията</a:t>
            </a:r>
          </a:p>
          <a:p>
            <a:endParaRPr lang="ru-RU" sz="2000" dirty="0"/>
          </a:p>
          <a:p>
            <a:r>
              <a:rPr lang="ru-RU" sz="2000" b="1" dirty="0" smtClean="0"/>
              <a:t>Участващи институции:</a:t>
            </a:r>
          </a:p>
          <a:p>
            <a:endParaRPr lang="ru-RU" sz="2000" b="1" dirty="0"/>
          </a:p>
          <a:p>
            <a:pPr marL="285750" indent="-285750">
              <a:buClr>
                <a:schemeClr val="accent4">
                  <a:lumMod val="75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000" dirty="0" smtClean="0"/>
              <a:t>Министерство </a:t>
            </a:r>
            <a:r>
              <a:rPr lang="ru-RU" sz="2000" dirty="0" smtClean="0"/>
              <a:t>на регионалното развитие и благоустройството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000" dirty="0" smtClean="0"/>
              <a:t>Министерство на енергетиката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000" dirty="0" smtClean="0"/>
              <a:t>Министерство на вътрешните работи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000" dirty="0" smtClean="0"/>
              <a:t>Министерство на околната среда и водите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000" dirty="0" smtClean="0"/>
              <a:t>Министерство на земеделието </a:t>
            </a:r>
            <a:endParaRPr lang="ru-RU" sz="2000" dirty="0"/>
          </a:p>
        </p:txBody>
      </p:sp>
      <p:pic>
        <p:nvPicPr>
          <p:cNvPr id="1046" name="Picture 22" descr="https://townofburlington.com/wp-content/uploads/2021/07/road-construc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877" y="4608930"/>
            <a:ext cx="2478524" cy="21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2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0324 L 0.09505 -0.00301 L 0.08763 0.00162 C 0.08672 0.00232 0.08594 0.00348 0.0849 0.00348 C 0.08216 0.00348 0.07943 0.00232 0.07669 0.00162 C 0.07227 -0.00625 0.07787 0.00348 0.07214 -0.00486 C 0.07031 -0.0074 0.06979 -0.00926 0.06849 -0.01296 C 0.06576 -0.0125 0.06289 -0.01296 0.06029 -0.01134 C 0.05716 -0.00949 0.05508 -0.00532 0.05287 -0.00162 L 0.05287 -0.00138 C 0.04961 -0.00208 0.04623 -0.00208 0.04284 -0.00324 C 0.04089 -0.0037 0.03919 -0.00532 0.03737 -0.00648 L 0.03464 -0.0081 C 0.03216 -0.00763 0.02969 -0.00763 0.02735 -0.00648 C 0.02643 -0.00601 0.02617 -0.00416 0.02552 -0.00324 C 0.02461 -0.00185 0.02279 -4.07407E-6 0.02279 0.00024 L 0.02279 -4.07407E-6 C 0.01641 0.00139 0.01263 0.00324 0.00625 -4.07407E-6 C 0.00547 -0.00023 0.00508 -0.00208 0.00443 -0.00324 C 0.00378 -0.00532 0.00391 -0.00902 0.00261 -0.00972 C -0.00039 -0.01157 -0.00312 -0.00879 -0.0056 -0.00648 L -0.00924 -0.00486 C -0.01263 -0.00532 -0.01601 -0.00509 -0.0194 -0.00648 C -0.02044 -0.00694 -0.02109 -0.00879 -0.02213 -0.00972 C -0.02331 -0.01088 -0.02448 -0.0118 -0.02578 -0.01296 C -0.02643 -0.01412 -0.02682 -0.01551 -0.0276 -0.0162 C -0.0293 -0.01782 -0.03307 -0.01944 -0.03307 -0.01921 C -0.03698 -0.01713 -0.03607 -0.01851 -0.03945 -0.01134 C -0.04153 -0.00717 -0.04127 -0.0081 -0.04127 -0.00486 L -0.04948 -0.00324 " pathEditMode="relative" rAng="0" ptsTypes="AAAAAAAAAAAAAAAAAAAAAAAAAAAAAA">
                                      <p:cBhvr>
                                        <p:cTn id="1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1" y="2380"/>
            <a:ext cx="1527251" cy="1086962"/>
          </a:xfrm>
          <a:prstGeom prst="rect">
            <a:avLst/>
          </a:prstGeom>
        </p:spPr>
      </p:pic>
      <p:sp>
        <p:nvSpPr>
          <p:cNvPr id="11" name="AutoShape 14" descr="\\fs1\users$\Diana.Rusanova\Desktop\gas-pipeline-yellow-pipe-and-big-valve-vector-2076955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grpSp>
        <p:nvGrpSpPr>
          <p:cNvPr id="63" name="Group 62"/>
          <p:cNvGrpSpPr/>
          <p:nvPr/>
        </p:nvGrpSpPr>
        <p:grpSpPr>
          <a:xfrm>
            <a:off x="227641" y="1269309"/>
            <a:ext cx="3938669" cy="2246769"/>
            <a:chOff x="176131" y="1657043"/>
            <a:chExt cx="3938669" cy="2246769"/>
          </a:xfrm>
        </p:grpSpPr>
        <p:sp>
          <p:nvSpPr>
            <p:cNvPr id="36" name="Rectangle 35"/>
            <p:cNvSpPr/>
            <p:nvPr/>
          </p:nvSpPr>
          <p:spPr>
            <a:xfrm>
              <a:off x="685705" y="1657043"/>
              <a:ext cx="3429095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g-BG" sz="2000" dirty="0" smtClean="0"/>
                <a:t>Недовършена пътна инфраструктура за </a:t>
              </a:r>
            </a:p>
            <a:p>
              <a:r>
                <a:rPr lang="bg-BG" sz="2000" dirty="0" smtClean="0"/>
                <a:t>достъп до съоръженията;</a:t>
              </a:r>
            </a:p>
            <a:p>
              <a:endParaRPr lang="bg-BG" sz="2000" dirty="0"/>
            </a:p>
            <a:p>
              <a:r>
                <a:rPr lang="bg-BG" sz="2000" dirty="0" smtClean="0"/>
                <a:t>Вертикална планировка </a:t>
              </a:r>
              <a:endParaRPr lang="en-US" sz="2000" dirty="0" smtClean="0"/>
            </a:p>
            <a:p>
              <a:r>
                <a:rPr lang="en-US" sz="2000" dirty="0" smtClean="0"/>
                <a:t>(</a:t>
              </a:r>
              <a:r>
                <a:rPr lang="bg-BG" sz="2000" dirty="0" smtClean="0"/>
                <a:t>диспечерски пункт</a:t>
              </a:r>
              <a:r>
                <a:rPr lang="en-US" sz="2000" dirty="0" smtClean="0"/>
                <a:t>)</a:t>
              </a:r>
              <a:r>
                <a:rPr lang="bg-BG" sz="2000" dirty="0" smtClean="0"/>
                <a:t>;</a:t>
              </a:r>
            </a:p>
            <a:p>
              <a:endParaRPr lang="bg-BG" sz="2000" dirty="0" smtClean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31" y="1666169"/>
              <a:ext cx="491422" cy="45869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283" y="2819248"/>
              <a:ext cx="491422" cy="458693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31" y="2472887"/>
            <a:ext cx="2669453" cy="355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0" y="3732901"/>
            <a:ext cx="3786820" cy="2840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05" y="3719185"/>
            <a:ext cx="3823395" cy="2867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24" name="Group 1023"/>
          <p:cNvGrpSpPr/>
          <p:nvPr/>
        </p:nvGrpSpPr>
        <p:grpSpPr>
          <a:xfrm>
            <a:off x="4309178" y="1895515"/>
            <a:ext cx="5085176" cy="1682532"/>
            <a:chOff x="4309178" y="1675708"/>
            <a:chExt cx="5085176" cy="168253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9178" y="1675708"/>
              <a:ext cx="491422" cy="458693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9178" y="2272832"/>
              <a:ext cx="491422" cy="458693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643" y="2899547"/>
              <a:ext cx="491422" cy="458693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4800600" y="1711376"/>
              <a:ext cx="459375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g-BG" sz="2000" dirty="0"/>
                <a:t>Недоизграден пожарен хидрант;</a:t>
              </a:r>
            </a:p>
            <a:p>
              <a:endParaRPr lang="en-US" sz="2000" dirty="0"/>
            </a:p>
            <a:p>
              <a:r>
                <a:rPr lang="bg-BG" sz="2000" dirty="0"/>
                <a:t>Незавършена канализация;</a:t>
              </a:r>
            </a:p>
            <a:p>
              <a:pPr marL="285750" indent="-285750">
                <a:buFontTx/>
                <a:buChar char="-"/>
              </a:pPr>
              <a:endParaRPr lang="bg-BG" sz="2000" dirty="0"/>
            </a:p>
            <a:p>
              <a:r>
                <a:rPr lang="bg-BG" sz="2000" dirty="0"/>
                <a:t>Други неизпълнени СМР.</a:t>
              </a:r>
            </a:p>
          </p:txBody>
        </p:sp>
      </p:grpSp>
      <p:sp>
        <p:nvSpPr>
          <p:cNvPr id="1027" name="TextBox 1026"/>
          <p:cNvSpPr txBox="1"/>
          <p:nvPr/>
        </p:nvSpPr>
        <p:spPr>
          <a:xfrm>
            <a:off x="1675369" y="590822"/>
            <a:ext cx="1001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bg-BG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Първа среща с участниците в строителството: 08.08.2022 г. </a:t>
            </a:r>
            <a:r>
              <a:rPr lang="bg-BG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bg-BG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8695718" y="6208885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dirty="0" smtClean="0"/>
              <a:t>Проверка на място: 15.08.2022г. </a:t>
            </a:r>
            <a:endParaRPr lang="bg-BG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538" y="1319683"/>
            <a:ext cx="491422" cy="4586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4065" y="1374287"/>
            <a:ext cx="6829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dirty="0" smtClean="0"/>
              <a:t>Противопожарна защита на метална конструкция;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10075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6090" y="458764"/>
            <a:ext cx="6797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Републиканската пътна мрежа</a:t>
            </a:r>
            <a:endParaRPr lang="bg-BG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Z 3340718167, Road, Warehouse Wallpaper - Road Clipart (574x1000), Png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4909"/>
            <a:ext cx="3200400" cy="610369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463493" y="1806002"/>
            <a:ext cx="8871007" cy="3034522"/>
            <a:chOff x="434918" y="1329752"/>
            <a:chExt cx="8871007" cy="3034522"/>
          </a:xfrm>
        </p:grpSpPr>
        <p:sp>
          <p:nvSpPr>
            <p:cNvPr id="3" name="TextBox 2"/>
            <p:cNvSpPr txBox="1"/>
            <p:nvPr/>
          </p:nvSpPr>
          <p:spPr>
            <a:xfrm>
              <a:off x="796869" y="1501952"/>
              <a:ext cx="850905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000" dirty="0" smtClean="0"/>
                <a:t>Осигуряване на зимно почистване;</a:t>
              </a:r>
            </a:p>
            <a:p>
              <a:endParaRPr lang="bg-BG" sz="2000" dirty="0" smtClean="0"/>
            </a:p>
            <a:p>
              <a:r>
                <a:rPr lang="bg-BG" sz="2000" dirty="0" smtClean="0"/>
                <a:t>Осигуряване на договори за ТРП за следващите 3 г</a:t>
              </a:r>
              <a:r>
                <a:rPr lang="en-US" sz="2000" dirty="0"/>
                <a:t>.</a:t>
              </a:r>
              <a:r>
                <a:rPr lang="bg-BG" sz="2000" dirty="0" smtClean="0"/>
                <a:t> от пролетта;</a:t>
              </a:r>
            </a:p>
            <a:p>
              <a:endParaRPr lang="bg-BG" sz="2000" dirty="0" smtClean="0"/>
            </a:p>
            <a:p>
              <a:r>
                <a:rPr lang="bg-BG" sz="2000" dirty="0" smtClean="0"/>
                <a:t>Проектиране и възлагане на основни ремонти на РПМ;</a:t>
              </a:r>
            </a:p>
            <a:p>
              <a:endParaRPr lang="bg-BG" sz="2000" dirty="0" smtClean="0"/>
            </a:p>
            <a:p>
              <a:r>
                <a:rPr lang="bg-BG" sz="2000" dirty="0" smtClean="0"/>
                <a:t>Продължаване на строителството на големите инфраструктурни Обекти: АМ „Хемус“, АМ „Струма“, </a:t>
              </a:r>
              <a:endParaRPr lang="en-US" sz="2000" dirty="0" smtClean="0"/>
            </a:p>
            <a:p>
              <a:r>
                <a:rPr lang="bg-BG" sz="2000" dirty="0" smtClean="0"/>
                <a:t>АМ „Европа“, скоростен път</a:t>
              </a:r>
              <a:r>
                <a:rPr lang="en-US" sz="2000" dirty="0" smtClean="0"/>
                <a:t> </a:t>
              </a:r>
              <a:r>
                <a:rPr lang="bg-BG" sz="2000" dirty="0" smtClean="0"/>
                <a:t>„Видин-Ботевград“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18" y="1329752"/>
              <a:ext cx="371476" cy="5572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18" y="1916135"/>
              <a:ext cx="371476" cy="55721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18" y="2558768"/>
              <a:ext cx="371476" cy="5572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05" y="3202732"/>
              <a:ext cx="371476" cy="557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745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90" y="3985331"/>
            <a:ext cx="4206983" cy="268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29214" y="153964"/>
            <a:ext cx="10324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Строителството на 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bg-BG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2 лот от АМ „Хемус“ </a:t>
            </a:r>
            <a:endParaRPr lang="bg-BG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49932" y="3800665"/>
            <a:ext cx="3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на: 16.08.2022 г.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646" y="2385603"/>
            <a:ext cx="4484076" cy="2394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731" y="987018"/>
            <a:ext cx="4586305" cy="245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003" y="4387958"/>
            <a:ext cx="5927724" cy="2156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90" y="907947"/>
            <a:ext cx="4370537" cy="250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4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115864"/>
            <a:ext cx="7543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Строителството на АМ „Струма“ </a:t>
            </a:r>
            <a:endParaRPr lang="bg-BG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62483" y="6334315"/>
            <a:ext cx="3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на: 18.08.2022 г.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07257"/>
            <a:ext cx="2428875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1" y="488157"/>
            <a:ext cx="2743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37" y="3455006"/>
            <a:ext cx="3839079" cy="2879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1195389"/>
            <a:ext cx="4000500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3" y="3781830"/>
            <a:ext cx="3667124" cy="2750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44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15" y="67207"/>
            <a:ext cx="951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на тунелите „Витиня“ и „</a:t>
            </a:r>
            <a:r>
              <a:rPr lang="bg-BG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Ечемишка</a:t>
            </a:r>
            <a:r>
              <a:rPr lang="bg-BG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endParaRPr lang="bg-BG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62483" y="6412987"/>
            <a:ext cx="3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на: 16.08.2022 г.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78" y="738872"/>
            <a:ext cx="2752161" cy="3669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9" y="894102"/>
            <a:ext cx="3361736" cy="2521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47" y="3649483"/>
            <a:ext cx="3476622" cy="2607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764" y="2952681"/>
            <a:ext cx="2303105" cy="309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34" y="3649483"/>
            <a:ext cx="2271674" cy="3051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69" y="2833198"/>
            <a:ext cx="3838011" cy="2878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467" y="866744"/>
            <a:ext cx="3407413" cy="2257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3154</TotalTime>
  <Words>580</Words>
  <Application>Microsoft Office PowerPoint</Application>
  <PresentationFormat>Widescreen</PresentationFormat>
  <Paragraphs>115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Благодаря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Hussein</dc:creator>
  <cp:lastModifiedBy>ZDRAVKO RUMENOV BESHENDZHIEV</cp:lastModifiedBy>
  <cp:revision>159</cp:revision>
  <cp:lastPrinted>2022-08-19T06:22:17Z</cp:lastPrinted>
  <dcterms:created xsi:type="dcterms:W3CDTF">2021-10-27T19:17:55Z</dcterms:created>
  <dcterms:modified xsi:type="dcterms:W3CDTF">2022-08-19T06:23:34Z</dcterms:modified>
</cp:coreProperties>
</file>